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65" r:id="rId6"/>
    <p:sldId id="258" r:id="rId7"/>
    <p:sldId id="266" r:id="rId8"/>
    <p:sldId id="263" r:id="rId9"/>
    <p:sldId id="269" r:id="rId10"/>
    <p:sldId id="261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548680"/>
            <a:ext cx="8352928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4800" b="1" dirty="0">
                <a:solidFill>
                  <a:srgbClr val="FFFFFF"/>
                </a:solidFill>
                <a:latin typeface="Arial Narrow"/>
              </a:rPr>
              <a:t>Diyala University / College of Education for Humanities</a:t>
            </a:r>
          </a:p>
          <a:p>
            <a:pPr lvl="0" algn="ctr"/>
            <a:r>
              <a:rPr lang="en-US" sz="4800" b="1" dirty="0">
                <a:solidFill>
                  <a:srgbClr val="FFFFFF"/>
                </a:solidFill>
                <a:latin typeface="Arial Narrow"/>
              </a:rPr>
              <a:t>Asst . Inst. Eman Ahmed Hasson</a:t>
            </a:r>
          </a:p>
          <a:p>
            <a:pPr lvl="0" algn="ctr"/>
            <a:r>
              <a:rPr lang="en-US" sz="4800" b="1" dirty="0">
                <a:solidFill>
                  <a:srgbClr val="FFFFFF"/>
                </a:solidFill>
                <a:latin typeface="Arial Narrow"/>
              </a:rPr>
              <a:t>Methods of Teaching English</a:t>
            </a:r>
          </a:p>
          <a:p>
            <a:pPr lvl="0" algn="ctr"/>
            <a:r>
              <a:rPr lang="en-US" sz="4800" b="1" dirty="0">
                <a:solidFill>
                  <a:srgbClr val="FFFFFF"/>
                </a:solidFill>
                <a:latin typeface="Arial Narrow"/>
              </a:rPr>
              <a:t>Second Grade</a:t>
            </a:r>
          </a:p>
          <a:p>
            <a:pPr lvl="0" algn="ctr"/>
            <a:r>
              <a:rPr lang="en-US" sz="4800" b="1" dirty="0" smtClean="0">
                <a:solidFill>
                  <a:srgbClr val="FFFFFF"/>
                </a:solidFill>
                <a:latin typeface="Arial Narrow"/>
              </a:rPr>
              <a:t>The Fourth Lecture</a:t>
            </a:r>
          </a:p>
          <a:p>
            <a:pPr lvl="0" algn="ctr"/>
            <a:r>
              <a:rPr lang="en-US" sz="4800" b="1" dirty="0" smtClean="0">
                <a:solidFill>
                  <a:srgbClr val="FFFFFF"/>
                </a:solidFill>
                <a:latin typeface="Arial Narrow"/>
              </a:rPr>
              <a:t>EFL/ESL settings</a:t>
            </a:r>
            <a:r>
              <a:rPr lang="en-US" sz="4400" b="1" dirty="0">
                <a:solidFill>
                  <a:srgbClr val="FFFFFF"/>
                </a:solidFill>
                <a:latin typeface="Arial Narrow"/>
              </a:rPr>
              <a:t>)</a:t>
            </a:r>
            <a:r>
              <a:rPr lang="ar-IQ" sz="4400" b="1" dirty="0">
                <a:solidFill>
                  <a:srgbClr val="FFFFFF"/>
                </a:solidFill>
                <a:latin typeface="Arial Narrow"/>
              </a:rPr>
              <a:t>)</a:t>
            </a:r>
            <a:endParaRPr lang="en-US" sz="4400" b="1" dirty="0">
              <a:solidFill>
                <a:srgbClr val="FFFFFF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988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xp\Desktop\apple p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2100"/>
            <a:ext cx="7920880" cy="594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8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6175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exp\Desktop\teach m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664"/>
            <a:ext cx="8229600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59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95536" y="476672"/>
            <a:ext cx="8352928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4400" b="1" dirty="0">
                <a:solidFill>
                  <a:srgbClr val="000000"/>
                </a:solidFill>
                <a:ea typeface="Times New Roman"/>
                <a:cs typeface="Times New Roman"/>
              </a:rPr>
              <a:t>EFL and ESL Teaching Setting</a:t>
            </a:r>
            <a:endParaRPr lang="ar-IQ" sz="4400" b="1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lvl="0" algn="l"/>
            <a:r>
              <a:rPr lang="en-US" sz="4400" b="1" dirty="0">
                <a:solidFill>
                  <a:srgbClr val="000000"/>
                </a:solidFill>
                <a:ea typeface="Times New Roman"/>
                <a:cs typeface="Times New Roman"/>
              </a:rPr>
              <a:t>What is an EFL setting?</a:t>
            </a:r>
          </a:p>
          <a:p>
            <a:pPr lvl="0" algn="l"/>
            <a:r>
              <a:rPr lang="en-US" sz="4400" dirty="0" smtClean="0">
                <a:solidFill>
                  <a:srgbClr val="000000"/>
                </a:solidFill>
                <a:ea typeface="Times New Roman"/>
                <a:cs typeface="Times New Roman"/>
              </a:rPr>
              <a:t>EFL </a:t>
            </a:r>
            <a:r>
              <a:rPr lang="en-US" sz="4400" dirty="0">
                <a:solidFill>
                  <a:srgbClr val="000000"/>
                </a:solidFill>
                <a:ea typeface="Times New Roman"/>
                <a:cs typeface="Times New Roman"/>
              </a:rPr>
              <a:t>is an acronym for English as a Foreign Language.</a:t>
            </a:r>
            <a:endParaRPr lang="en-US" sz="4400" dirty="0">
              <a:solidFill>
                <a:prstClr val="white"/>
              </a:solidFill>
              <a:ea typeface="Times New Roman"/>
            </a:endParaRPr>
          </a:p>
          <a:p>
            <a:pPr lvl="0" algn="l"/>
            <a:r>
              <a:rPr lang="en-US" sz="4400" dirty="0" smtClean="0">
                <a:solidFill>
                  <a:srgbClr val="000000"/>
                </a:solidFill>
                <a:ea typeface="Times New Roman"/>
                <a:cs typeface="Times New Roman"/>
              </a:rPr>
              <a:t>It </a:t>
            </a:r>
            <a:r>
              <a:rPr lang="en-US" sz="4400" dirty="0">
                <a:solidFill>
                  <a:srgbClr val="000000"/>
                </a:solidFill>
                <a:ea typeface="Times New Roman"/>
                <a:cs typeface="Times New Roman"/>
              </a:rPr>
              <a:t>is studied by people who live in places where English is not a first language such as in Italy, and Vietnam.</a:t>
            </a:r>
            <a:endParaRPr lang="en-US" sz="4400" dirty="0">
              <a:solidFill>
                <a:prstClr val="white"/>
              </a:solidFill>
              <a:ea typeface="Times New Roman"/>
            </a:endParaRPr>
          </a:p>
          <a:p>
            <a:pPr lvl="0" algn="l"/>
            <a:endParaRPr lang="en-US" sz="4400" dirty="0">
              <a:solidFill>
                <a:prstClr val="white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48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3528" y="548680"/>
            <a:ext cx="8352928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solidFill>
                  <a:srgbClr val="000000"/>
                </a:solidFill>
                <a:latin typeface="+mj-lt"/>
                <a:ea typeface="Calibri"/>
              </a:rPr>
              <a:t>-</a:t>
            </a:r>
            <a:r>
              <a:rPr lang="en-US" sz="4000" dirty="0">
                <a:solidFill>
                  <a:srgbClr val="000000"/>
                </a:solidFill>
                <a:latin typeface="+mj-lt"/>
                <a:ea typeface="Calibri"/>
              </a:rPr>
              <a:t>In countries where English is a foreign language a dual goal for teenagers studying English in the educational system is to pass English entrance exams or to enter </a:t>
            </a:r>
            <a:r>
              <a:rPr lang="en-US" sz="4000" dirty="0" smtClean="0">
                <a:solidFill>
                  <a:srgbClr val="000000"/>
                </a:solidFill>
                <a:latin typeface="+mj-lt"/>
                <a:ea typeface="Calibri"/>
              </a:rPr>
              <a:t>universities</a:t>
            </a:r>
            <a:r>
              <a:rPr lang="en-US" sz="4000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</a:p>
          <a:p>
            <a:pPr algn="l"/>
            <a:r>
              <a:rPr lang="en-US" sz="36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102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395536" y="476672"/>
            <a:ext cx="8424936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Examples of EFL programs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1-public school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2-University EFL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3-Some universities offer English for Specific Purposes ESP.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4-Private language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5-Another type of private language program is situated in home-based school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.</a:t>
            </a:r>
            <a:endParaRPr lang="ar-IQ" sz="3200" dirty="0">
              <a:solidFill>
                <a:schemeClr val="bg2">
                  <a:lumMod val="10000"/>
                </a:schemeClr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18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3528" y="404664"/>
            <a:ext cx="856895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What is an ESL setting</a:t>
            </a:r>
            <a:r>
              <a:rPr lang="en-US" sz="4000" b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?</a:t>
            </a:r>
            <a:endParaRPr lang="ar-IQ" sz="4000" b="1" dirty="0" smtClean="0">
              <a:solidFill>
                <a:srgbClr val="000000"/>
              </a:solidFill>
              <a:latin typeface="+mj-lt"/>
              <a:ea typeface="Times New Roman"/>
              <a:cs typeface="Times New Roman"/>
            </a:endParaRP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ESL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is an acronym for English as a Second Language.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The 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population is quite heterogeneous.</a:t>
            </a:r>
          </a:p>
          <a:p>
            <a:pPr algn="l"/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 3-People who study ESL speak other languages, such  as Spanish, Arabic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,etc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Times New Roman"/>
              </a:rPr>
              <a:t>. </a:t>
            </a:r>
            <a:endParaRPr lang="en-US" sz="1600" dirty="0">
              <a:solidFill>
                <a:schemeClr val="bg2">
                  <a:lumMod val="10000"/>
                </a:schemeClr>
              </a:solidFill>
              <a:effectLst/>
              <a:latin typeface="+mj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413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79512" y="404664"/>
            <a:ext cx="8712968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ESL teaching programs:</a:t>
            </a:r>
          </a:p>
          <a:p>
            <a:pPr algn="l"/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-K-12 Program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1-New comer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2-Pullout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3-Team-teaching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4-Inclusion program.</a:t>
            </a:r>
          </a:p>
          <a:p>
            <a:pPr algn="l"/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5-Subtractive bilingualism program.</a:t>
            </a:r>
          </a:p>
          <a:p>
            <a:pPr algn="l"/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6-Additive program.</a:t>
            </a:r>
          </a:p>
        </p:txBody>
      </p:sp>
    </p:spTree>
    <p:extLst>
      <p:ext uri="{BB962C8B-B14F-4D97-AF65-F5344CB8AC3E}">
        <p14:creationId xmlns:p14="http://schemas.microsoft.com/office/powerpoint/2010/main" val="16836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467544" y="476672"/>
            <a:ext cx="8136904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4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-English </a:t>
            </a:r>
            <a:r>
              <a:rPr lang="en-US" sz="4000" b="1" dirty="0">
                <a:solidFill>
                  <a:srgbClr val="000000"/>
                </a:solidFill>
                <a:ea typeface="Times New Roman"/>
                <a:cs typeface="Times New Roman"/>
              </a:rPr>
              <a:t>Programs at Language </a:t>
            </a:r>
            <a:r>
              <a:rPr lang="en-US" sz="4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Institute              </a:t>
            </a:r>
            <a:endParaRPr lang="ar-IQ" sz="4000" b="1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lvl="0" algn="l"/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1-English for Academic Purposes program.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lvl="0" algn="l"/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2-English for Business.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lvl="0" algn="l"/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3-TOFEL Preparation.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lvl="0" algn="l"/>
            <a:endParaRPr lang="en-US" sz="32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03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/>
          <a:lstStyle/>
          <a:p>
            <a:pPr marL="0" lvl="0" indent="0" algn="l">
              <a:spcBef>
                <a:spcPts val="0"/>
              </a:spcBef>
              <a:buClrTx/>
              <a:buSzTx/>
              <a:buNone/>
            </a:pPr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4-Advanced Academic Preparation.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marL="0" lvl="0" indent="0" algn="l">
              <a:spcBef>
                <a:spcPts val="0"/>
              </a:spcBef>
              <a:buClrTx/>
              <a:buSzTx/>
              <a:buNone/>
            </a:pPr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5-Bridge Program.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marL="0" lvl="0" indent="0" algn="l">
              <a:spcBef>
                <a:spcPts val="0"/>
              </a:spcBef>
              <a:buClrTx/>
              <a:buSzTx/>
              <a:buNone/>
            </a:pPr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6-English for Law.</a:t>
            </a:r>
            <a:endParaRPr lang="en-US" sz="4000" dirty="0">
              <a:solidFill>
                <a:prstClr val="black"/>
              </a:solidFill>
              <a:ea typeface="Times New Roman"/>
            </a:endParaRPr>
          </a:p>
          <a:p>
            <a:pPr marL="0" lvl="0" indent="0" algn="l">
              <a:spcBef>
                <a:spcPts val="0"/>
              </a:spcBef>
              <a:buClrTx/>
              <a:buSzTx/>
              <a:buNone/>
            </a:pPr>
            <a:r>
              <a:rPr lang="en-US" sz="4000" dirty="0">
                <a:solidFill>
                  <a:srgbClr val="000000"/>
                </a:solidFill>
                <a:ea typeface="Times New Roman"/>
                <a:cs typeface="Times New Roman"/>
              </a:rPr>
              <a:t>7-English taught in Refugee and Literacy Center</a:t>
            </a:r>
            <a:r>
              <a:rPr lang="en-US" sz="3200" dirty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662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137</TotalTime>
  <Words>248</Words>
  <Application>Microsoft Office PowerPoint</Application>
  <PresentationFormat>عرض على الشاشة (3:4)‏</PresentationFormat>
  <Paragraphs>38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exp</dc:creator>
  <cp:lastModifiedBy>exp</cp:lastModifiedBy>
  <cp:revision>54</cp:revision>
  <dcterms:created xsi:type="dcterms:W3CDTF">2019-12-12T19:38:58Z</dcterms:created>
  <dcterms:modified xsi:type="dcterms:W3CDTF">2019-12-17T20:21:55Z</dcterms:modified>
</cp:coreProperties>
</file>